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6" r:id="rId13"/>
    <p:sldId id="27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EE47565-18B8-4BA1-B862-4EAF61F5AF58}">
          <p14:sldIdLst>
            <p14:sldId id="256"/>
            <p14:sldId id="257"/>
            <p14:sldId id="258"/>
            <p14:sldId id="259"/>
          </p14:sldIdLst>
        </p14:section>
        <p14:section name="Раздел без заголовка" id="{3C42D7D7-67C3-43A4-8B0F-C681726327E2}">
          <p14:sldIdLst>
            <p14:sldId id="260"/>
            <p14:sldId id="261"/>
            <p14:sldId id="262"/>
            <p14:sldId id="263"/>
            <p14:sldId id="264"/>
            <p14:sldId id="267"/>
            <p14:sldId id="268"/>
            <p14:sldId id="266"/>
            <p14:sldId id="276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46"/>
  </p:normalViewPr>
  <p:slideViewPr>
    <p:cSldViewPr snapToGrid="0" snapToObjects="1">
      <p:cViewPr varScale="1">
        <p:scale>
          <a:sx n="106" d="100"/>
          <a:sy n="106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BEF30B-984C-D74A-926D-E54063F7B4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F5D26-0692-2145-8C9F-33C974FE3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769" y="2868247"/>
            <a:ext cx="603738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E5A42-63DD-604D-9E34-2543FBA78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769" y="5347922"/>
            <a:ext cx="6037385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FA828-29DD-0543-A0D5-80482A7F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F1E44-30DE-5340-8C17-ABA84AE6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E6076-7EDC-D14C-B8B2-344352E9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0860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F4D5-0A02-164B-9300-A0B18E49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92518-7B3E-F44A-B52F-84AF267DF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E7233-B037-F04D-BC73-C3C43FC2A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E458B-FD07-E448-9FE1-45B4A044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10373-B645-CE40-A9F0-18A3D47FB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3374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E438D-9B81-E647-9A1F-A377F914D4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D90AA-E711-3F49-A6DE-0E29A9F71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3630D-420E-BB4E-B604-14CDA956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B8EDF-7CA8-7A44-A3B4-4C2A80C9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F2488-B995-0845-B389-CDCEFE214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00080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961D-7783-2343-93AB-DDAC8AEE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42125-199C-2F46-84D7-53746B0E6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C1E42-3558-C743-8266-7F1B471E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2BDE0-49DA-2341-AF68-144B843AD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8EFE5-8683-9244-8266-F92A67F9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9010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714D-C75E-D34A-8169-CAA4C1B1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6E740-2C61-D846-951E-664D37E6D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40023-3FCC-6F42-B751-95B5EE31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EB0F1-21B7-454E-8B0B-2E6C2F18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39F1E-3F09-0B4A-B5AA-5F28803B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6847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6D37-EA2C-1B41-893A-8E59B1FF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63637-8BEA-F746-922D-4022A2CFE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7A616-2EB4-4A4D-B217-752B82D65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89FCE-B090-E345-A032-9C25E5156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55F62-8D62-384E-8123-40B8046A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09B51-FFC2-CD40-B62D-06CDBAB6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2989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FBF8-53A0-8A43-8447-49EB45FD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F1178-0971-8A47-8E55-C3D194A23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661C0-E717-3244-ACDB-4B79BBAAF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33036-9511-EB4D-A22F-919057739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C8E11-F92C-7741-8C00-1B9C3405C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3C792-7CC6-424A-AD9C-2EBE8DFB3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7E5B8D-7878-5B44-9871-7CBFABF5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CA45D-F800-E74E-884F-37D09466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1820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FAB4-0A22-5447-A941-480432D4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2D069-522E-064F-AD8E-5BAB7D6EF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A5F1-655C-3247-A391-582EA5EE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582CD-E230-DA49-BB09-25870236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99121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EC0F8-B1EE-D640-AE16-8D8D616FB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33F0D-AC55-B143-A191-C7B7F64E0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82255-1D20-594E-97FA-B155E20B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1055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C628-F780-844A-9B31-E608833E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47CC7-6552-464B-91C6-4D3A25FEB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36FBC-C8B5-F34E-AEB4-134D1A970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ECD32-926D-614F-B28A-4BF08296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75F03-37BF-5246-B2CC-408E210C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8458F-4C8B-E44D-A21E-865482D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4496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F82B-6DF6-F54A-848F-E574FD82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951AA-BE42-E845-8378-C46E38362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E1B93-EEE8-2A4D-A9E1-DDFB31804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35E0C-173F-CE49-82D3-911A6394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FCF03-30C1-0044-B63B-DAC18CEE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4F5C3-A87E-BB4F-9E12-BFCBD9CE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7749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38AA23-4148-C447-8CFE-7542BD7E328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7C41D-DC9E-244E-B9E6-C08053226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909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F9223-2AD0-8D49-9668-668AC60F6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59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D312F-34CF-714D-BC4C-7B4BFB96F5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867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1DE66-DFA5-A446-BA4C-0B22565B48E7}" type="datetimeFigureOut">
              <a:rPr lang="en-UA" smtClean="0"/>
              <a:t>10/03/2023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F831D-8DD7-1E41-9362-35AEACE26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8672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80BB6-F104-CB4F-90AA-432585918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867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1F423-A3C7-9342-8EAC-53785B29A59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0633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F311-E6D3-424C-88E2-007152EAC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817" y="2273808"/>
            <a:ext cx="6266670" cy="2516288"/>
          </a:xfrm>
        </p:spPr>
        <p:txBody>
          <a:bodyPr>
            <a:normAutofit fontScale="90000"/>
          </a:bodyPr>
          <a:lstStyle/>
          <a:p>
            <a:r>
              <a:rPr lang="ru-RU" sz="6600" b="1" dirty="0">
                <a:solidFill>
                  <a:srgbClr val="ED7E00"/>
                </a:solidFill>
                <a:latin typeface="Seravek" panose="020B0503040000020004" pitchFamily="34" charset="0"/>
              </a:rPr>
              <a:t>Анализ вакансий с</a:t>
            </a:r>
            <a:r>
              <a:rPr lang="en-US" sz="6600" b="1" dirty="0">
                <a:solidFill>
                  <a:srgbClr val="ED7E00"/>
                </a:solidFill>
                <a:latin typeface="Seravek" panose="020B0503040000020004" pitchFamily="34" charset="0"/>
              </a:rPr>
              <a:t>   </a:t>
            </a:r>
            <a:r>
              <a:rPr lang="ru-RU" sz="6600" b="1" dirty="0">
                <a:solidFill>
                  <a:srgbClr val="ED7E00"/>
                </a:solidFill>
                <a:latin typeface="Seravek" panose="020B0503040000020004" pitchFamily="34" charset="0"/>
              </a:rPr>
              <a:t> </a:t>
            </a:r>
            <a:r>
              <a:rPr lang="en-US" sz="6600" b="1" dirty="0">
                <a:solidFill>
                  <a:srgbClr val="ED7E00"/>
                </a:solidFill>
                <a:latin typeface="Seravek" panose="020B0503040000020004" pitchFamily="34" charset="0"/>
              </a:rPr>
              <a:t>       </a:t>
            </a:r>
            <a:br>
              <a:rPr lang="en-US" sz="6600" b="1" dirty="0">
                <a:solidFill>
                  <a:srgbClr val="ED7E00"/>
                </a:solidFill>
                <a:latin typeface="Seravek" panose="020B0503040000020004" pitchFamily="34" charset="0"/>
              </a:rPr>
            </a:br>
            <a:r>
              <a:rPr lang="en-US" sz="6600" b="1" dirty="0">
                <a:solidFill>
                  <a:srgbClr val="ED7E00"/>
                </a:solidFill>
                <a:latin typeface="Seravek" panose="020B0503040000020004" pitchFamily="34" charset="0"/>
              </a:rPr>
              <a:t>      </a:t>
            </a:r>
            <a:r>
              <a:rPr lang="en-US" sz="6600" b="1" dirty="0" err="1">
                <a:solidFill>
                  <a:srgbClr val="ED7E00"/>
                </a:solidFill>
                <a:latin typeface="Seravek" panose="020B0503040000020004" pitchFamily="34" charset="0"/>
              </a:rPr>
              <a:t>HeadHunter</a:t>
            </a:r>
            <a:endParaRPr lang="en-UA" sz="6600" b="1" dirty="0">
              <a:solidFill>
                <a:srgbClr val="ED7E00"/>
              </a:solidFill>
              <a:latin typeface="Seravek" panose="020B0503040000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3CB2B-58DF-4F44-A02C-E02C0E1E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2337" y="5189321"/>
            <a:ext cx="6037385" cy="1655762"/>
          </a:xfrm>
        </p:spPr>
        <p:txBody>
          <a:bodyPr>
            <a:normAutofit/>
          </a:bodyPr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06787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E255C-E7E7-65C6-C02B-75AE346A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ru-RU" dirty="0"/>
              <a:t>Создание БД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C67F7EB-1CDD-79AC-A53C-574F6DCB3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900" y="1859756"/>
            <a:ext cx="8458200" cy="3743325"/>
          </a:xfrm>
        </p:spPr>
      </p:pic>
    </p:spTree>
    <p:extLst>
      <p:ext uri="{BB962C8B-B14F-4D97-AF65-F5344CB8AC3E}">
        <p14:creationId xmlns:p14="http://schemas.microsoft.com/office/powerpoint/2010/main" val="163972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F311-E6D3-424C-88E2-007152EAC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817" y="2273808"/>
            <a:ext cx="6266670" cy="2516288"/>
          </a:xfrm>
        </p:spPr>
        <p:txBody>
          <a:bodyPr>
            <a:normAutofit/>
          </a:bodyPr>
          <a:lstStyle/>
          <a:p>
            <a:r>
              <a:rPr lang="ru-RU" sz="6600" b="1" dirty="0">
                <a:solidFill>
                  <a:srgbClr val="ED7E00"/>
                </a:solidFill>
                <a:latin typeface="Seravek" panose="020B0503040000020004" pitchFamily="34" charset="0"/>
              </a:rPr>
              <a:t>Задача 2</a:t>
            </a:r>
            <a:endParaRPr lang="en-UA" sz="6600" b="1" dirty="0">
              <a:solidFill>
                <a:srgbClr val="ED7E00"/>
              </a:solidFill>
              <a:latin typeface="Seravek" panose="020B0503040000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3CB2B-58DF-4F44-A02C-E02C0E1E7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8481" y="4945481"/>
            <a:ext cx="6037385" cy="1655762"/>
          </a:xfrm>
        </p:spPr>
        <p:txBody>
          <a:bodyPr>
            <a:normAutofit/>
          </a:bodyPr>
          <a:lstStyle/>
          <a:p>
            <a:r>
              <a:rPr lang="ru-RU" dirty="0"/>
              <a:t>--Загрузить данные в таблицы нужного формата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31892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EF8E1-9D23-FB63-4731-DBFA9803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ru-RU" dirty="0"/>
              <a:t>загрузка таблиц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083245-A368-CE5F-9DEB-2998B6540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950" y="1997869"/>
            <a:ext cx="6134100" cy="3467100"/>
          </a:xfrm>
        </p:spPr>
      </p:pic>
    </p:spTree>
    <p:extLst>
      <p:ext uri="{BB962C8B-B14F-4D97-AF65-F5344CB8AC3E}">
        <p14:creationId xmlns:p14="http://schemas.microsoft.com/office/powerpoint/2010/main" val="971603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8">
            <a:extLst>
              <a:ext uri="{FF2B5EF4-FFF2-40B4-BE49-F238E27FC236}">
                <a16:creationId xmlns:a16="http://schemas.microsoft.com/office/drawing/2014/main" id="{C15AE0C9-01AD-0580-0F29-BE145FFB9AF6}"/>
              </a:ext>
            </a:extLst>
          </p:cNvPr>
          <p:cNvSpPr>
            <a:spLocks noChangeShapeType="1"/>
          </p:cNvSpPr>
          <p:nvPr/>
        </p:nvSpPr>
        <p:spPr bwMode="gray">
          <a:xfrm>
            <a:off x="3873882" y="-1346917"/>
            <a:ext cx="4800600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1B22374C-33BD-B4A4-1E21-A53861B20BE0}"/>
              </a:ext>
            </a:extLst>
          </p:cNvPr>
          <p:cNvSpPr>
            <a:spLocks noChangeShapeType="1"/>
          </p:cNvSpPr>
          <p:nvPr/>
        </p:nvSpPr>
        <p:spPr bwMode="gray">
          <a:xfrm>
            <a:off x="3846576" y="107595"/>
            <a:ext cx="4800600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30ADDBD-B07B-E9A3-A7FA-A6375B07C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45" y="2868247"/>
            <a:ext cx="6596810" cy="2387600"/>
          </a:xfrm>
        </p:spPr>
        <p:txBody>
          <a:bodyPr>
            <a:normAutofit/>
          </a:bodyPr>
          <a:lstStyle/>
          <a:p>
            <a:r>
              <a:rPr lang="ru-RU" dirty="0"/>
              <a:t>Задача 3</a:t>
            </a:r>
            <a:endParaRPr lang="ru-UA" dirty="0"/>
          </a:p>
        </p:txBody>
      </p:sp>
      <p:sp>
        <p:nvSpPr>
          <p:cNvPr id="2" name="Text Box 11">
            <a:extLst>
              <a:ext uri="{FF2B5EF4-FFF2-40B4-BE49-F238E27FC236}">
                <a16:creationId xmlns:a16="http://schemas.microsoft.com/office/drawing/2014/main" id="{1DF80820-4B8D-615F-11FC-AEAE97AC3FE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5142" y="1772617"/>
            <a:ext cx="564749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FFFF"/>
                </a:solidFill>
              </a:rPr>
              <a:t>Описать физическую модель данных для 3 таблиц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48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07F7FF-F0FB-E39F-902A-B2F09C03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ru-RU" dirty="0"/>
              <a:t>Описание </a:t>
            </a:r>
            <a:r>
              <a:rPr lang="en-US" dirty="0"/>
              <a:t>ER </a:t>
            </a:r>
            <a:r>
              <a:rPr lang="ru-RU" dirty="0" err="1"/>
              <a:t>диограммы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FDDA6-A779-1603-1762-10A2E0F3A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--Не получилось описать </a:t>
            </a:r>
            <a:r>
              <a:rPr lang="en-US" dirty="0"/>
              <a:t>ER</a:t>
            </a:r>
            <a:r>
              <a:rPr lang="ru-RU" dirty="0"/>
              <a:t> </a:t>
            </a:r>
            <a:r>
              <a:rPr lang="ru-RU" dirty="0" err="1"/>
              <a:t>диограмму</a:t>
            </a:r>
            <a:endParaRPr lang="ru-RU" dirty="0"/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815B9237-00DC-293C-B08E-9B1E1B559BF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97670" y="187015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7D9CD0-EC2B-9F3E-3397-D0E3410F7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90" y="2797098"/>
            <a:ext cx="6134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23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B6AF0-CD12-34F6-51C7-43A541F1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ru-RU" dirty="0"/>
              <a:t>Задача 4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46F784D-376B-E61A-4F88-F045DEABE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403" y="1555750"/>
            <a:ext cx="4763193" cy="4351338"/>
          </a:xfrm>
        </p:spPr>
      </p:pic>
    </p:spTree>
    <p:extLst>
      <p:ext uri="{BB962C8B-B14F-4D97-AF65-F5344CB8AC3E}">
        <p14:creationId xmlns:p14="http://schemas.microsoft.com/office/powerpoint/2010/main" val="172916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DAEB2-8C22-EF77-DF81-A6A0569C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</a:t>
            </a:r>
            <a:r>
              <a:rPr lang="en-US" dirty="0"/>
              <a:t>. #</a:t>
            </a:r>
            <a:r>
              <a:rPr lang="ru-RU" dirty="0"/>
              <a:t>Общее кол-во вакансий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6A8C1B-A7F5-7AE3-C448-A040F4B62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797" y="1555750"/>
            <a:ext cx="8208406" cy="4351338"/>
          </a:xfrm>
        </p:spPr>
      </p:pic>
    </p:spTree>
    <p:extLst>
      <p:ext uri="{BB962C8B-B14F-4D97-AF65-F5344CB8AC3E}">
        <p14:creationId xmlns:p14="http://schemas.microsoft.com/office/powerpoint/2010/main" val="1891141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FE60D-75C0-5CED-96A0-CD02301D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2</a:t>
            </a:r>
            <a:r>
              <a:rPr lang="en-US" dirty="0"/>
              <a:t>. #</a:t>
            </a:r>
            <a:r>
              <a:rPr lang="ru-RU" dirty="0"/>
              <a:t>Дата последней опубликованной вакансии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5A674F5-333A-CD6B-3168-AE21E22DD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126" y="1555750"/>
            <a:ext cx="8147748" cy="4351338"/>
          </a:xfrm>
        </p:spPr>
      </p:pic>
    </p:spTree>
    <p:extLst>
      <p:ext uri="{BB962C8B-B14F-4D97-AF65-F5344CB8AC3E}">
        <p14:creationId xmlns:p14="http://schemas.microsoft.com/office/powerpoint/2010/main" val="3662000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BD928-1829-A261-26C4-A3EB09658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7017"/>
            <a:ext cx="10515600" cy="779463"/>
          </a:xfrm>
        </p:spPr>
        <p:txBody>
          <a:bodyPr>
            <a:normAutofit fontScale="90000"/>
          </a:bodyPr>
          <a:lstStyle/>
          <a:p>
            <a:r>
              <a:rPr lang="ru-RU" dirty="0"/>
              <a:t>3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#</a:t>
            </a:r>
            <a:r>
              <a:rPr lang="ru-RU" dirty="0"/>
              <a:t>Вакансия с максимально </a:t>
            </a:r>
            <a:r>
              <a:rPr lang="ru-RU" dirty="0" err="1"/>
              <a:t>предлогаемой</a:t>
            </a:r>
            <a:r>
              <a:rPr lang="ru-RU" dirty="0"/>
              <a:t> З</a:t>
            </a:r>
            <a:r>
              <a:rPr lang="en-US" dirty="0"/>
              <a:t>/</a:t>
            </a:r>
            <a:r>
              <a:rPr lang="ru-RU" dirty="0"/>
              <a:t>П по вилке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536FCD3-D497-9662-37E4-A32FF95B6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026" y="1555750"/>
            <a:ext cx="8039947" cy="4351338"/>
          </a:xfrm>
        </p:spPr>
      </p:pic>
    </p:spTree>
    <p:extLst>
      <p:ext uri="{BB962C8B-B14F-4D97-AF65-F5344CB8AC3E}">
        <p14:creationId xmlns:p14="http://schemas.microsoft.com/office/powerpoint/2010/main" val="13581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9ADB47-4115-C9F0-A858-95A3EC4F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</a:t>
            </a:r>
            <a:r>
              <a:rPr lang="en-US" dirty="0"/>
              <a:t>.#C</a:t>
            </a:r>
            <a:r>
              <a:rPr lang="ru-RU" dirty="0" err="1"/>
              <a:t>редняя</a:t>
            </a:r>
            <a:r>
              <a:rPr lang="ru-RU" dirty="0"/>
              <a:t> вилка З</a:t>
            </a:r>
            <a:r>
              <a:rPr lang="en-US" dirty="0"/>
              <a:t>/</a:t>
            </a:r>
            <a:r>
              <a:rPr lang="ru-RU" dirty="0"/>
              <a:t>П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2908023C-39F9-8524-94DC-C61F9C9EF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026" y="1555750"/>
            <a:ext cx="8039947" cy="4351338"/>
          </a:xfrm>
        </p:spPr>
      </p:pic>
    </p:spTree>
    <p:extLst>
      <p:ext uri="{BB962C8B-B14F-4D97-AF65-F5344CB8AC3E}">
        <p14:creationId xmlns:p14="http://schemas.microsoft.com/office/powerpoint/2010/main" val="263678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">
            <a:extLst>
              <a:ext uri="{FF2B5EF4-FFF2-40B4-BE49-F238E27FC236}">
                <a16:creationId xmlns:a16="http://schemas.microsoft.com/office/drawing/2014/main" id="{BEF59F8A-9A71-905B-E433-8424FDF58CD2}"/>
              </a:ext>
            </a:extLst>
          </p:cNvPr>
          <p:cNvGrpSpPr>
            <a:grpSpLocks/>
          </p:cNvGrpSpPr>
          <p:nvPr/>
        </p:nvGrpSpPr>
        <p:grpSpPr bwMode="auto">
          <a:xfrm>
            <a:off x="3569082" y="1870153"/>
            <a:ext cx="5105400" cy="558800"/>
            <a:chOff x="1248" y="2028"/>
            <a:chExt cx="3216" cy="352"/>
          </a:xfrm>
        </p:grpSpPr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C15AE0C9-01AD-0580-0F29-BE145FFB9AF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66109F73-F386-999A-3FBF-D74600F9E66E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B5A65A1A-E0F6-81A4-88EE-FC5D0A7F424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29" y="2028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D0CA1391-E0DB-7425-C0F0-628554A48A1C}"/>
              </a:ext>
            </a:extLst>
          </p:cNvPr>
          <p:cNvGrpSpPr>
            <a:grpSpLocks/>
          </p:cNvGrpSpPr>
          <p:nvPr/>
        </p:nvGrpSpPr>
        <p:grpSpPr bwMode="auto">
          <a:xfrm>
            <a:off x="3553842" y="1872098"/>
            <a:ext cx="7996243" cy="1354138"/>
            <a:chOff x="1248" y="2137"/>
            <a:chExt cx="5037" cy="853"/>
          </a:xfrm>
        </p:grpSpPr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5338D992-42F7-0C60-EC61-CF00586839E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FFA37FDF-EA08-9DF8-53FC-7F4E3CDEAEC1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EA9DE168-6660-089A-56D5-644BF8158FA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98" y="2137"/>
              <a:ext cx="458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Сделать отчет с помощью библиотеки </a:t>
              </a:r>
              <a:r>
                <a:rPr lang="en-US" sz="2400" dirty="0" err="1">
                  <a:solidFill>
                    <a:srgbClr val="000000"/>
                  </a:solidFill>
                </a:rPr>
                <a:t>pandas_profile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366FCB3A-6C47-F37E-C9A0-EA72551B2BC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99A0B1AF-4F43-4391-4D09-8E7D76EF7C67}"/>
              </a:ext>
            </a:extLst>
          </p:cNvPr>
          <p:cNvGrpSpPr>
            <a:grpSpLocks/>
          </p:cNvGrpSpPr>
          <p:nvPr/>
        </p:nvGrpSpPr>
        <p:grpSpPr bwMode="auto">
          <a:xfrm>
            <a:off x="3541776" y="2583693"/>
            <a:ext cx="8618544" cy="1504951"/>
            <a:chOff x="1248" y="2632"/>
            <a:chExt cx="5429" cy="948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60B6F6B4-75B9-EFF2-D4A3-5702298197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75332719-557C-DCFE-88B5-F3F3FF6AA482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A52F0A19-8D6C-19B5-E896-BCEA9B85076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43" y="2632"/>
              <a:ext cx="49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Удалить дубликаты строк дынных при необходимости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34A0190D-18C1-6E60-DCAA-6DD7E88787D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5" name="Line 23">
            <a:extLst>
              <a:ext uri="{FF2B5EF4-FFF2-40B4-BE49-F238E27FC236}">
                <a16:creationId xmlns:a16="http://schemas.microsoft.com/office/drawing/2014/main" id="{1B22374C-33BD-B4A4-1E21-A53861B20BE0}"/>
              </a:ext>
            </a:extLst>
          </p:cNvPr>
          <p:cNvSpPr>
            <a:spLocks noChangeShapeType="1"/>
          </p:cNvSpPr>
          <p:nvPr/>
        </p:nvSpPr>
        <p:spPr bwMode="gray">
          <a:xfrm>
            <a:off x="3846576" y="107595"/>
            <a:ext cx="4800600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30ADDBD-B07B-E9A3-A7FA-A6375B07C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45" y="2868247"/>
            <a:ext cx="6596810" cy="2387600"/>
          </a:xfrm>
        </p:spPr>
        <p:txBody>
          <a:bodyPr>
            <a:normAutofit/>
          </a:bodyPr>
          <a:lstStyle/>
          <a:p>
            <a:r>
              <a:rPr lang="ru-RU" dirty="0"/>
              <a:t>Задача 1</a:t>
            </a:r>
            <a:endParaRPr lang="ru-UA" dirty="0"/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8977C4BE-5704-C3D5-2E20-E9E09B7E8CEB}"/>
              </a:ext>
            </a:extLst>
          </p:cNvPr>
          <p:cNvGrpSpPr>
            <a:grpSpLocks/>
          </p:cNvGrpSpPr>
          <p:nvPr/>
        </p:nvGrpSpPr>
        <p:grpSpPr bwMode="auto">
          <a:xfrm>
            <a:off x="3846576" y="3480628"/>
            <a:ext cx="9148771" cy="577899"/>
            <a:chOff x="1440" y="879"/>
            <a:chExt cx="5763" cy="911"/>
          </a:xfrm>
        </p:grpSpPr>
        <p:sp>
          <p:nvSpPr>
            <p:cNvPr id="36" name="Line 3">
              <a:extLst>
                <a:ext uri="{FF2B5EF4-FFF2-40B4-BE49-F238E27FC236}">
                  <a16:creationId xmlns:a16="http://schemas.microsoft.com/office/drawing/2014/main" id="{F543D1F8-C9C0-9174-85EB-94F66C440EE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5">
              <a:extLst>
                <a:ext uri="{FF2B5EF4-FFF2-40B4-BE49-F238E27FC236}">
                  <a16:creationId xmlns:a16="http://schemas.microsoft.com/office/drawing/2014/main" id="{161D0631-A063-C03E-7FD8-D8F1F7FCD24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49" y="879"/>
              <a:ext cx="555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Оставить в </a:t>
              </a:r>
              <a:r>
                <a:rPr lang="ru-RU" sz="2400" dirty="0" err="1">
                  <a:solidFill>
                    <a:srgbClr val="000000"/>
                  </a:solidFill>
                </a:rPr>
                <a:t>датафрейме</a:t>
              </a:r>
              <a:r>
                <a:rPr lang="ru-RU" sz="2400" dirty="0">
                  <a:solidFill>
                    <a:srgbClr val="000000"/>
                  </a:solidFill>
                </a:rPr>
                <a:t> по вакансиям только нужные </a:t>
              </a:r>
              <a:r>
                <a:rPr lang="ru-RU" sz="2400" dirty="0" err="1">
                  <a:solidFill>
                    <a:srgbClr val="000000"/>
                  </a:solidFill>
                </a:rPr>
                <a:t>столцы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08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E15AE-BCB3-BDAE-F199-A0F18045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#</a:t>
            </a:r>
            <a:r>
              <a:rPr lang="ru-RU" dirty="0"/>
              <a:t>Вакансии </a:t>
            </a:r>
            <a:r>
              <a:rPr lang="ru-RU" dirty="0" err="1"/>
              <a:t>предлогающеи</a:t>
            </a:r>
            <a:r>
              <a:rPr lang="ru-RU" dirty="0"/>
              <a:t> работу без опыта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C8BB6CF-AF06-AE2E-97DC-222B0182B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3952" y="1555750"/>
            <a:ext cx="5784095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D0CF42-E126-1DBE-9838-A29B53D3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73" y="1086415"/>
            <a:ext cx="7267575" cy="53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12B0EE-5FE5-0901-CF93-C7EEA6EE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6</a:t>
            </a:r>
            <a:r>
              <a:rPr lang="en-US" dirty="0"/>
              <a:t>. #</a:t>
            </a:r>
            <a:r>
              <a:rPr lang="ru-RU" dirty="0"/>
              <a:t>сколько вакансий относятся к </a:t>
            </a:r>
            <a:r>
              <a:rPr lang="en-US" dirty="0"/>
              <a:t>schedule.name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282992-45A1-36C7-92EF-7CE1E0B37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699" y="1555750"/>
            <a:ext cx="7712601" cy="4351338"/>
          </a:xfrm>
        </p:spPr>
      </p:pic>
    </p:spTree>
    <p:extLst>
      <p:ext uri="{BB962C8B-B14F-4D97-AF65-F5344CB8AC3E}">
        <p14:creationId xmlns:p14="http://schemas.microsoft.com/office/powerpoint/2010/main" val="163240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63F24-685F-717D-A839-B8E6269D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7</a:t>
            </a:r>
            <a:r>
              <a:rPr lang="en-US" dirty="0"/>
              <a:t>. #</a:t>
            </a:r>
            <a:r>
              <a:rPr lang="ru-RU" dirty="0"/>
              <a:t>Средние вилки З</a:t>
            </a:r>
            <a:r>
              <a:rPr lang="en-US" dirty="0"/>
              <a:t>/</a:t>
            </a:r>
            <a:r>
              <a:rPr lang="ru-RU" dirty="0"/>
              <a:t>П в разделе опыта</a:t>
            </a:r>
            <a:br>
              <a:rPr lang="en-US" dirty="0"/>
            </a:br>
            <a:r>
              <a:rPr lang="en-US" dirty="0"/>
              <a:t>experience.name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A6972EE-8917-C978-C2C8-45EE7A491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317" y="1555750"/>
            <a:ext cx="7635366" cy="4351338"/>
          </a:xfrm>
        </p:spPr>
      </p:pic>
    </p:spTree>
    <p:extLst>
      <p:ext uri="{BB962C8B-B14F-4D97-AF65-F5344CB8AC3E}">
        <p14:creationId xmlns:p14="http://schemas.microsoft.com/office/powerpoint/2010/main" val="562723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536EF-230C-245D-00DA-815D862E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FE9D553-1AAF-AB43-A0DA-4025952E8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372" y="1555750"/>
            <a:ext cx="7319256" cy="4351338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459EAD-5A8D-A23B-8A96-81675B9D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83" y="639090"/>
            <a:ext cx="6403394" cy="5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09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93D22-D1CE-B80B-14E1-D6E981A5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#</a:t>
            </a:r>
            <a:r>
              <a:rPr lang="ru-RU" dirty="0"/>
              <a:t>Топ 10 рейтинг работодателей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94233A6-EF35-1C46-47B7-DE08ED30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517" y="1555750"/>
            <a:ext cx="5796965" cy="4351338"/>
          </a:xfrm>
        </p:spPr>
      </p:pic>
    </p:spTree>
    <p:extLst>
      <p:ext uri="{BB962C8B-B14F-4D97-AF65-F5344CB8AC3E}">
        <p14:creationId xmlns:p14="http://schemas.microsoft.com/office/powerpoint/2010/main" val="3708810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43A71-85CB-C8AC-2CC6-4ABFC82E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ru-RU" dirty="0"/>
              <a:t>ссылка на </a:t>
            </a:r>
            <a:r>
              <a:rPr lang="en-US" dirty="0"/>
              <a:t>collab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0CF9CC-55C2-CE2A-FEB8-445A77103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https://colab.research.google.com/drive/1fhMGJQY9GjZo6lK2DkVilFdXOsjqelhZ#scrollTo=cReX58yIgeUb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143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903E7-5CC5-B849-8719-921A54B4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ru-RU" dirty="0"/>
              <a:t>Импортирование библиотек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C35E1F-E0C3-49D5-4089-1112968BE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28996"/>
            <a:ext cx="10515600" cy="1804845"/>
          </a:xfrm>
        </p:spPr>
      </p:pic>
    </p:spTree>
    <p:extLst>
      <p:ext uri="{BB962C8B-B14F-4D97-AF65-F5344CB8AC3E}">
        <p14:creationId xmlns:p14="http://schemas.microsoft.com/office/powerpoint/2010/main" val="9894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AB5E93-5045-E07B-731F-58801D52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ru-RU" dirty="0"/>
              <a:t>читка </a:t>
            </a:r>
            <a:r>
              <a:rPr lang="ru-RU" dirty="0" err="1"/>
              <a:t>датафреймов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9E47303-C666-ACC8-38B6-3010DA9EA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493169"/>
            <a:ext cx="9525000" cy="2476500"/>
          </a:xfrm>
        </p:spPr>
      </p:pic>
    </p:spTree>
    <p:extLst>
      <p:ext uri="{BB962C8B-B14F-4D97-AF65-F5344CB8AC3E}">
        <p14:creationId xmlns:p14="http://schemas.microsoft.com/office/powerpoint/2010/main" val="24578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6F3B7-8952-B3DD-5FD9-9B18D893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ru-RU" dirty="0"/>
              <a:t>Отчет по </a:t>
            </a:r>
            <a:r>
              <a:rPr lang="ru-RU" dirty="0" err="1"/>
              <a:t>датафрейму</a:t>
            </a:r>
            <a:r>
              <a:rPr lang="ru-RU" dirty="0"/>
              <a:t> </a:t>
            </a:r>
            <a:r>
              <a:rPr lang="en-US" dirty="0"/>
              <a:t>employers (df1)</a:t>
            </a:r>
            <a:r>
              <a:rPr lang="ru-RU" dirty="0"/>
              <a:t>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F9AC122-A52D-E72B-727A-698232C66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743" y="1458214"/>
            <a:ext cx="4308689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D7B0C4-E15F-5EC1-A683-B70D46BC1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623" y="1458214"/>
            <a:ext cx="4457129" cy="44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6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7EB6F-D79A-2C42-F08E-2D84A4FD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ru-RU" dirty="0"/>
              <a:t>Отчет по </a:t>
            </a:r>
            <a:r>
              <a:rPr lang="ru-RU" dirty="0" err="1"/>
              <a:t>датафрейму</a:t>
            </a:r>
            <a:r>
              <a:rPr lang="ru-RU" dirty="0"/>
              <a:t>  </a:t>
            </a:r>
            <a:r>
              <a:rPr lang="en-US" dirty="0"/>
              <a:t>area ( df2)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BC0393-5899-0807-0D11-029996AE6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0406"/>
            <a:ext cx="4695987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9610B3-FA66-B998-B90B-81CE6BD6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84" y="1344930"/>
            <a:ext cx="5867400" cy="48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9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955C53-9AF1-4DE9-2F88-EB0E29C0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12064"/>
            <a:ext cx="10567416" cy="726308"/>
          </a:xfrm>
        </p:spPr>
        <p:txBody>
          <a:bodyPr>
            <a:normAutofit fontScale="90000"/>
          </a:bodyPr>
          <a:lstStyle/>
          <a:p>
            <a:r>
              <a:rPr lang="en-US" dirty="0"/>
              <a:t>#</a:t>
            </a:r>
            <a:r>
              <a:rPr lang="ru-RU" dirty="0"/>
              <a:t>Отчет по </a:t>
            </a:r>
            <a:r>
              <a:rPr lang="ru-RU" dirty="0" err="1"/>
              <a:t>датафрейму</a:t>
            </a:r>
            <a:r>
              <a:rPr lang="en-US" dirty="0"/>
              <a:t> </a:t>
            </a:r>
            <a:r>
              <a:rPr lang="en-US" dirty="0" err="1"/>
              <a:t>vacancies_dara_for_analysis</a:t>
            </a:r>
            <a:r>
              <a:rPr lang="en-US" dirty="0"/>
              <a:t> ( df3)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8D945B0-B385-5BDA-CFBF-FB2DC5146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89" y="1482598"/>
            <a:ext cx="4261087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92C65B-D1C6-968C-A93C-86A3CBCF4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3" y="1482598"/>
            <a:ext cx="3888106" cy="45955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56300C-33B8-DB3D-4063-8526A7070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207" y="829818"/>
            <a:ext cx="388810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9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7D55C7-8939-C166-CE78-E40DA4AF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ru-RU" dirty="0"/>
              <a:t>Удаление дубликатов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C4BBEE-56D1-4FE4-5750-3A4748B25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612" y="2674144"/>
            <a:ext cx="8486775" cy="2114550"/>
          </a:xfrm>
        </p:spPr>
      </p:pic>
    </p:spTree>
    <p:extLst>
      <p:ext uri="{BB962C8B-B14F-4D97-AF65-F5344CB8AC3E}">
        <p14:creationId xmlns:p14="http://schemas.microsoft.com/office/powerpoint/2010/main" val="214175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0142A-13C0-CAA7-9FEA-DC0C37B0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</a:t>
            </a:r>
            <a:r>
              <a:rPr lang="ru-RU" dirty="0"/>
              <a:t>Чистка </a:t>
            </a:r>
            <a:r>
              <a:rPr lang="ru-RU" dirty="0" err="1"/>
              <a:t>датафрейма</a:t>
            </a:r>
            <a:r>
              <a:rPr lang="ru-RU" dirty="0"/>
              <a:t> </a:t>
            </a:r>
            <a:r>
              <a:rPr lang="en-US" dirty="0"/>
              <a:t>(df3) </a:t>
            </a:r>
            <a:r>
              <a:rPr lang="ru-RU" dirty="0"/>
              <a:t>оставляя нужные столбцы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9D44DF2-377E-A610-D6F7-E104B142E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1988"/>
            <a:ext cx="10515600" cy="2338862"/>
          </a:xfrm>
        </p:spPr>
      </p:pic>
    </p:spTree>
    <p:extLst>
      <p:ext uri="{BB962C8B-B14F-4D97-AF65-F5344CB8AC3E}">
        <p14:creationId xmlns:p14="http://schemas.microsoft.com/office/powerpoint/2010/main" val="366268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215</Words>
  <Application>Microsoft Office PowerPoint</Application>
  <PresentationFormat>Широкоэкранный</PresentationFormat>
  <Paragraphs>36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Seravek</vt:lpstr>
      <vt:lpstr>Office Theme</vt:lpstr>
      <vt:lpstr>Анализ вакансий с                  HeadHunter</vt:lpstr>
      <vt:lpstr>Задача 1</vt:lpstr>
      <vt:lpstr>#Импортирование библиотек</vt:lpstr>
      <vt:lpstr>#читка датафреймов</vt:lpstr>
      <vt:lpstr>#Отчет по датафрейму employers (df1) </vt:lpstr>
      <vt:lpstr>#Отчет по датафрейму  area ( df2)</vt:lpstr>
      <vt:lpstr>#Отчет по датафрейму vacancies_dara_for_analysis ( df3)</vt:lpstr>
      <vt:lpstr>#Удаление дубликатов</vt:lpstr>
      <vt:lpstr>#Чистка датафрейма (df3) оставляя нужные столбцы</vt:lpstr>
      <vt:lpstr>#Создание БД</vt:lpstr>
      <vt:lpstr>Задача 2</vt:lpstr>
      <vt:lpstr>#загрузка таблиц</vt:lpstr>
      <vt:lpstr>Задача 3</vt:lpstr>
      <vt:lpstr>#Описание ER диограммы</vt:lpstr>
      <vt:lpstr>#Задача 4</vt:lpstr>
      <vt:lpstr>1. #Общее кол-во вакансий</vt:lpstr>
      <vt:lpstr>2. #Дата последней опубликованной вакансии</vt:lpstr>
      <vt:lpstr>3. #Вакансия с максимально предлогаемой З/П по вилке</vt:lpstr>
      <vt:lpstr>4.#Cредняя вилка З/П</vt:lpstr>
      <vt:lpstr>5. #Вакансии предлогающеи работу без опыта</vt:lpstr>
      <vt:lpstr>6. #сколько вакансий относятся к schedule.name</vt:lpstr>
      <vt:lpstr>7. #Средние вилки З/П в разделе опыта experience.name</vt:lpstr>
      <vt:lpstr>8.</vt:lpstr>
      <vt:lpstr>9. #Топ 10 рейтинг работодателей </vt:lpstr>
      <vt:lpstr>#ссылка на collab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Паламарчук Эльдар</cp:lastModifiedBy>
  <cp:revision>2</cp:revision>
  <dcterms:created xsi:type="dcterms:W3CDTF">2023-07-27T11:32:11Z</dcterms:created>
  <dcterms:modified xsi:type="dcterms:W3CDTF">2023-10-03T18:04:53Z</dcterms:modified>
</cp:coreProperties>
</file>